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334" r:id="rId55"/>
    <p:sldId id="335" r:id="rId56"/>
    <p:sldId id="338" r:id="rId57"/>
    <p:sldId id="339" r:id="rId58"/>
    <p:sldId id="340" r:id="rId59"/>
    <p:sldId id="341" r:id="rId60"/>
    <p:sldId id="342" r:id="rId61"/>
    <p:sldId id="346" r:id="rId62"/>
    <p:sldId id="343" r:id="rId63"/>
    <p:sldId id="347" r:id="rId64"/>
    <p:sldId id="348" r:id="rId65"/>
    <p:sldId id="349" r:id="rId66"/>
    <p:sldId id="344" r:id="rId67"/>
    <p:sldId id="350" r:id="rId68"/>
    <p:sldId id="345" r:id="rId69"/>
    <p:sldId id="332" r:id="rId70"/>
    <p:sldId id="355" r:id="rId71"/>
    <p:sldId id="354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53" r:id="rId97"/>
    <p:sldId id="382" r:id="rId98"/>
    <p:sldId id="383" r:id="rId99"/>
    <p:sldId id="384" r:id="rId100"/>
    <p:sldId id="385" r:id="rId101"/>
    <p:sldId id="386" r:id="rId102"/>
    <p:sldId id="387" r:id="rId103"/>
    <p:sldId id="399" r:id="rId104"/>
    <p:sldId id="388" r:id="rId105"/>
    <p:sldId id="389" r:id="rId106"/>
    <p:sldId id="390" r:id="rId107"/>
    <p:sldId id="391" r:id="rId108"/>
    <p:sldId id="392" r:id="rId109"/>
    <p:sldId id="393" r:id="rId110"/>
    <p:sldId id="394" r:id="rId111"/>
    <p:sldId id="395" r:id="rId112"/>
    <p:sldId id="396" r:id="rId113"/>
    <p:sldId id="397" r:id="rId114"/>
    <p:sldId id="398" r:id="rId115"/>
    <p:sldId id="381" r:id="rId116"/>
    <p:sldId id="401" r:id="rId117"/>
    <p:sldId id="402" r:id="rId118"/>
    <p:sldId id="403" r:id="rId119"/>
    <p:sldId id="404" r:id="rId120"/>
    <p:sldId id="405" r:id="rId121"/>
    <p:sldId id="406" r:id="rId122"/>
    <p:sldId id="407" r:id="rId123"/>
    <p:sldId id="408" r:id="rId124"/>
    <p:sldId id="409" r:id="rId125"/>
    <p:sldId id="410" r:id="rId126"/>
    <p:sldId id="411" r:id="rId127"/>
    <p:sldId id="412" r:id="rId128"/>
    <p:sldId id="413" r:id="rId129"/>
    <p:sldId id="414" r:id="rId130"/>
    <p:sldId id="415" r:id="rId131"/>
    <p:sldId id="416" r:id="rId132"/>
    <p:sldId id="417" r:id="rId133"/>
    <p:sldId id="418" r:id="rId134"/>
    <p:sldId id="419" r:id="rId135"/>
    <p:sldId id="420" r:id="rId136"/>
    <p:sldId id="421" r:id="rId137"/>
    <p:sldId id="422" r:id="rId138"/>
    <p:sldId id="423" r:id="rId139"/>
    <p:sldId id="424" r:id="rId140"/>
    <p:sldId id="425" r:id="rId141"/>
    <p:sldId id="426" r:id="rId142"/>
    <p:sldId id="427" r:id="rId143"/>
    <p:sldId id="400" r:id="rId144"/>
    <p:sldId id="429" r:id="rId145"/>
    <p:sldId id="433" r:id="rId146"/>
    <p:sldId id="434" r:id="rId147"/>
    <p:sldId id="435" r:id="rId148"/>
    <p:sldId id="430" r:id="rId149"/>
    <p:sldId id="436" r:id="rId150"/>
    <p:sldId id="437" r:id="rId151"/>
    <p:sldId id="438" r:id="rId152"/>
    <p:sldId id="439" r:id="rId153"/>
    <p:sldId id="431" r:id="rId154"/>
    <p:sldId id="440" r:id="rId155"/>
    <p:sldId id="442" r:id="rId156"/>
    <p:sldId id="463" r:id="rId157"/>
    <p:sldId id="464" r:id="rId158"/>
    <p:sldId id="441" r:id="rId159"/>
    <p:sldId id="443" r:id="rId160"/>
    <p:sldId id="444" r:id="rId161"/>
    <p:sldId id="447" r:id="rId162"/>
    <p:sldId id="432" r:id="rId163"/>
    <p:sldId id="445" r:id="rId164"/>
    <p:sldId id="446" r:id="rId165"/>
    <p:sldId id="428" r:id="rId166"/>
    <p:sldId id="449" r:id="rId167"/>
    <p:sldId id="450" r:id="rId168"/>
    <p:sldId id="457" r:id="rId169"/>
    <p:sldId id="452" r:id="rId170"/>
    <p:sldId id="453" r:id="rId171"/>
    <p:sldId id="454" r:id="rId172"/>
    <p:sldId id="455" r:id="rId173"/>
    <p:sldId id="456" r:id="rId174"/>
    <p:sldId id="458" r:id="rId175"/>
    <p:sldId id="462" r:id="rId176"/>
    <p:sldId id="465" r:id="rId177"/>
    <p:sldId id="466" r:id="rId178"/>
    <p:sldId id="467" r:id="rId179"/>
    <p:sldId id="448" r:id="rId180"/>
    <p:sldId id="469" r:id="rId181"/>
    <p:sldId id="470" r:id="rId182"/>
    <p:sldId id="488" r:id="rId183"/>
    <p:sldId id="471" r:id="rId184"/>
    <p:sldId id="472" r:id="rId185"/>
    <p:sldId id="473" r:id="rId186"/>
    <p:sldId id="474" r:id="rId187"/>
    <p:sldId id="475" r:id="rId188"/>
    <p:sldId id="476" r:id="rId189"/>
    <p:sldId id="477" r:id="rId190"/>
    <p:sldId id="478" r:id="rId191"/>
    <p:sldId id="480" r:id="rId192"/>
    <p:sldId id="479" r:id="rId193"/>
    <p:sldId id="481" r:id="rId194"/>
    <p:sldId id="482" r:id="rId195"/>
    <p:sldId id="483" r:id="rId196"/>
    <p:sldId id="484" r:id="rId197"/>
    <p:sldId id="485" r:id="rId198"/>
    <p:sldId id="486" r:id="rId199"/>
    <p:sldId id="487" r:id="rId200"/>
    <p:sldId id="468" r:id="rId2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commentAuthors" Target="comment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20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7.png"/><Relationship Id="rId10" Type="http://schemas.openxmlformats.org/officeDocument/2006/relationships/image" Target="../media/image264.png"/><Relationship Id="rId4" Type="http://schemas.openxmlformats.org/officeDocument/2006/relationships/image" Target="../media/image259.png"/><Relationship Id="rId9" Type="http://schemas.openxmlformats.org/officeDocument/2006/relationships/image" Target="../media/image26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83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3.png"/><Relationship Id="rId7" Type="http://schemas.openxmlformats.org/officeDocument/2006/relationships/image" Target="../media/image356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4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La idea es utilizar una transformada, que sea </a:t>
            </a:r>
            <a:r>
              <a:rPr lang="es-PA" dirty="0" err="1" smtClean="0"/>
              <a:t>suceción</a:t>
            </a:r>
            <a:r>
              <a:rPr lang="es-PA" dirty="0" smtClean="0"/>
              <a:t> en el tiempo y que nos permita realizar mejor una descripción del sistema.</a:t>
            </a:r>
          </a:p>
          <a:p>
            <a:r>
              <a:rPr lang="es-PA" dirty="0" smtClean="0"/>
              <a:t>Para un sistema en el tiempo -&gt;</a:t>
            </a:r>
          </a:p>
          <a:p>
            <a:r>
              <a:rPr lang="es-PA" dirty="0" smtClean="0"/>
              <a:t>(Función de muestreo ideal)</a:t>
            </a:r>
            <a:r>
              <a:rPr lang="es-PA" dirty="0" smtClean="0">
                <a:sym typeface="Wingdings" panose="05000000000000000000" pitchFamily="2" charset="2"/>
              </a:rPr>
              <a:t>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Obteniendo la transformada de Laplace -&gt;</a:t>
            </a:r>
          </a:p>
          <a:p>
            <a:endParaRPr lang="es-PA" dirty="0"/>
          </a:p>
          <a:p>
            <a:r>
              <a:rPr lang="es-PA" dirty="0" smtClean="0"/>
              <a:t>Si z = </a:t>
            </a:r>
            <a:r>
              <a:rPr lang="es-PA" dirty="0" err="1" smtClean="0"/>
              <a:t>e^Ts</a:t>
            </a:r>
            <a:r>
              <a:rPr lang="es-PA" dirty="0" smtClean="0"/>
              <a:t> -&gt;                                     &lt;- Conseguimos la transformada z</a:t>
            </a:r>
          </a:p>
          <a:p>
            <a:endParaRPr lang="es-PA" dirty="0"/>
          </a:p>
          <a:p>
            <a:r>
              <a:rPr lang="es-PA" dirty="0" smtClean="0"/>
              <a:t>Podemos pasar del dominio del tiempo a s, a z o </a:t>
            </a:r>
            <a:r>
              <a:rPr lang="es-PA" dirty="0" err="1" smtClean="0"/>
              <a:t>visceversa</a:t>
            </a:r>
            <a:r>
              <a:rPr lang="es-PA" dirty="0" smtClean="0"/>
              <a:t>.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98" y="2730120"/>
            <a:ext cx="2628900" cy="1114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3" y="3970161"/>
            <a:ext cx="215265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72" y="4775915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F &lt;-&gt; z</a:t>
            </a:r>
          </a:p>
          <a:p>
            <a:r>
              <a:rPr lang="es-PA" dirty="0" smtClean="0"/>
              <a:t>Ejemplo:  Conseguir la </a:t>
            </a:r>
            <a:r>
              <a:rPr lang="es-PA" dirty="0" err="1" smtClean="0"/>
              <a:t>transf</a:t>
            </a:r>
            <a:r>
              <a:rPr lang="es-PA" dirty="0" smtClean="0"/>
              <a:t>. Z de una función rampa</a:t>
            </a:r>
          </a:p>
          <a:p>
            <a:endParaRPr lang="es-PA" dirty="0"/>
          </a:p>
          <a:p>
            <a:r>
              <a:rPr lang="es-PA" dirty="0" smtClean="0"/>
              <a:t>Aplicando Laplace:</a:t>
            </a:r>
          </a:p>
          <a:p>
            <a:endParaRPr lang="es-PA" dirty="0" smtClean="0"/>
          </a:p>
          <a:p>
            <a:r>
              <a:rPr lang="es-PA" dirty="0" smtClean="0"/>
              <a:t>Desarrollando el polinomio:</a:t>
            </a:r>
          </a:p>
          <a:p>
            <a:endParaRPr lang="es-PA" dirty="0"/>
          </a:p>
          <a:p>
            <a:r>
              <a:rPr lang="es-PA" dirty="0" smtClean="0"/>
              <a:t>La ecuación se puede convertir en una forma cerrada: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58" y="2052918"/>
            <a:ext cx="1609725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79" y="2433918"/>
            <a:ext cx="2257425" cy="647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83" y="3081618"/>
            <a:ext cx="1990725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79" y="4021144"/>
            <a:ext cx="5457825" cy="733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617" y="5038425"/>
            <a:ext cx="3076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Si </a:t>
            </a:r>
            <a:r>
              <a:rPr lang="es-PA" dirty="0" err="1" smtClean="0"/>
              <a:t>sustreamos</a:t>
            </a:r>
            <a:r>
              <a:rPr lang="es-PA" dirty="0" smtClean="0"/>
              <a:t> las dos ecuaciones anteriores:</a:t>
            </a:r>
          </a:p>
          <a:p>
            <a:endParaRPr lang="es-PA" dirty="0"/>
          </a:p>
          <a:p>
            <a:r>
              <a:rPr lang="es-PA" dirty="0" smtClean="0"/>
              <a:t>En series geométricas, esta es una progresión que se resume a:</a:t>
            </a:r>
          </a:p>
          <a:p>
            <a:endParaRPr lang="es-PA" dirty="0"/>
          </a:p>
          <a:p>
            <a:r>
              <a:rPr lang="es-PA" dirty="0" smtClean="0"/>
              <a:t>Esto demuestra que: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6" y="2469032"/>
            <a:ext cx="45624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7" y="1402232"/>
            <a:ext cx="4842121" cy="65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59" y="1514933"/>
            <a:ext cx="3076575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698" y="2722483"/>
            <a:ext cx="2465432" cy="585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35" y="3225361"/>
            <a:ext cx="167640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35" y="3757852"/>
            <a:ext cx="102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de una sucesión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Consideremos las siguientes </a:t>
            </a:r>
            <a:r>
              <a:rPr lang="es-PA" dirty="0" err="1" smtClean="0"/>
              <a:t>suceciones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Todos los términos 0 menos el primero: x(</a:t>
            </a:r>
            <a:r>
              <a:rPr lang="es-PA" dirty="0" err="1" smtClean="0"/>
              <a:t>kT</a:t>
            </a:r>
            <a:r>
              <a:rPr lang="es-PA" dirty="0" smtClean="0"/>
              <a:t>)={1, 0, 0, 0, …}</a:t>
            </a:r>
            <a:endParaRPr lang="es-PA" dirty="0"/>
          </a:p>
          <a:p>
            <a:pPr lvl="1"/>
            <a:r>
              <a:rPr lang="es-PA" dirty="0" err="1" smtClean="0"/>
              <a:t>Xk</a:t>
            </a:r>
            <a:r>
              <a:rPr lang="es-PA" dirty="0" smtClean="0"/>
              <a:t> = 1 .  Esto quiere decir que F(z) = 1 para todo k = 0 en x0</a:t>
            </a:r>
          </a:p>
          <a:p>
            <a:endParaRPr lang="es-PA" dirty="0" smtClean="0"/>
          </a:p>
          <a:p>
            <a:r>
              <a:rPr lang="es-PA" dirty="0" smtClean="0"/>
              <a:t>Consideremos ahora que la </a:t>
            </a:r>
            <a:r>
              <a:rPr lang="es-PA" dirty="0" err="1" smtClean="0"/>
              <a:t>suceción</a:t>
            </a:r>
            <a:r>
              <a:rPr lang="es-PA" dirty="0" smtClean="0"/>
              <a:t> es x(</a:t>
            </a:r>
            <a:r>
              <a:rPr lang="es-PA" dirty="0" err="1" smtClean="0"/>
              <a:t>kT</a:t>
            </a:r>
            <a:r>
              <a:rPr lang="es-PA" dirty="0" smtClean="0"/>
              <a:t>) = {1,1,1,1,1,1,1,1…}</a:t>
            </a:r>
          </a:p>
          <a:p>
            <a:pPr lvl="1"/>
            <a:r>
              <a:rPr lang="es-PA" dirty="0" smtClean="0"/>
              <a:t>Todos los términos son 1</a:t>
            </a:r>
          </a:p>
          <a:p>
            <a:pPr lvl="1"/>
            <a:r>
              <a:rPr lang="es-PA" dirty="0" smtClean="0"/>
              <a:t>1 + z^-1 + z^-2 + z^-3</a:t>
            </a:r>
          </a:p>
          <a:p>
            <a:pPr lvl="1"/>
            <a:r>
              <a:rPr lang="es-PA" dirty="0" smtClean="0"/>
              <a:t>Como es una serie de progresión geométrica: (1/z)^0/(1-1/z) = Z/(1 – z)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6" y="1656322"/>
            <a:ext cx="3850582" cy="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Tabla de Resumen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9" y="1418882"/>
            <a:ext cx="6677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Z – Teoremas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847"/>
          <a:stretch/>
        </p:blipFill>
        <p:spPr>
          <a:xfrm>
            <a:off x="2376242" y="2052918"/>
            <a:ext cx="7881109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712890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Existen dos maneras de encontrarla</a:t>
            </a:r>
          </a:p>
          <a:p>
            <a:pPr lvl="1"/>
            <a:r>
              <a:rPr lang="es-PA" dirty="0" smtClean="0"/>
              <a:t>Fracciones parciales </a:t>
            </a:r>
          </a:p>
          <a:p>
            <a:pPr lvl="1"/>
            <a:r>
              <a:rPr lang="es-PA" dirty="0" smtClean="0"/>
              <a:t>Series de potencia ;)</a:t>
            </a:r>
          </a:p>
          <a:p>
            <a:pPr lvl="1"/>
            <a:endParaRPr lang="es-PA" dirty="0"/>
          </a:p>
          <a:p>
            <a:r>
              <a:rPr lang="es-PA" dirty="0" smtClean="0"/>
              <a:t>Conviene más, casi siempre, series de potencia (recordar la definición de </a:t>
            </a:r>
            <a:r>
              <a:rPr lang="es-PA" dirty="0" err="1" smtClean="0"/>
              <a:t>transf</a:t>
            </a:r>
            <a:r>
              <a:rPr lang="es-PA" dirty="0" smtClean="0"/>
              <a:t>. Z)</a:t>
            </a:r>
          </a:p>
          <a:p>
            <a:endParaRPr lang="es-PA" dirty="0"/>
          </a:p>
          <a:p>
            <a:r>
              <a:rPr lang="es-PA" dirty="0" smtClean="0"/>
              <a:t>Recordar que la transformada viene de una función en el tiempo en instantes muestreados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7" y="2052918"/>
            <a:ext cx="2219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Si en el método de Laplace el resultado son exponenciales A/(s + a)…</a:t>
            </a:r>
          </a:p>
          <a:p>
            <a:endParaRPr lang="es-PA" dirty="0" smtClean="0"/>
          </a:p>
          <a:p>
            <a:r>
              <a:rPr lang="es-PA" dirty="0" smtClean="0"/>
              <a:t>Podemos predecir que la fracción parcial es:</a:t>
            </a:r>
          </a:p>
          <a:p>
            <a:endParaRPr lang="es-PA" dirty="0" smtClean="0"/>
          </a:p>
          <a:p>
            <a:r>
              <a:rPr lang="es-PA" dirty="0" smtClean="0"/>
              <a:t>Finalmente podemos dividir por z (para que se parezca a la de Laplace)</a:t>
            </a:r>
          </a:p>
          <a:p>
            <a:pPr lvl="1"/>
            <a:r>
              <a:rPr lang="es-PA" dirty="0" smtClean="0"/>
              <a:t>No hay termino z (o s) en la parte superior de la fracción parcial</a:t>
            </a:r>
          </a:p>
          <a:p>
            <a:endParaRPr lang="es-PA" dirty="0" smtClean="0"/>
          </a:p>
          <a:p>
            <a:r>
              <a:rPr lang="es-PA" dirty="0" smtClean="0"/>
              <a:t>Ultimo paso será multiplicar por z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94" y="1503691"/>
            <a:ext cx="2421006" cy="6991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3" y="256341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Fracciones Parciales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r>
              <a:rPr lang="es-PA" dirty="0" smtClean="0"/>
              <a:t>Dividimos entre z</a:t>
            </a:r>
          </a:p>
          <a:p>
            <a:r>
              <a:rPr lang="es-PA" dirty="0" smtClean="0"/>
              <a:t>Desarrollamos la fracción parcial: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Multiplicamos por z:</a:t>
            </a:r>
          </a:p>
          <a:p>
            <a:r>
              <a:rPr lang="es-PA" dirty="0" smtClean="0"/>
              <a:t>Verificamos la tabla y completamos: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sustituimos k= 0,1,2,3… tenemos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36" y="1853248"/>
            <a:ext cx="20764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7" y="2612147"/>
            <a:ext cx="4848225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92" y="3423420"/>
            <a:ext cx="3448050" cy="5524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4" y="4027517"/>
            <a:ext cx="2438400" cy="476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682" y="452718"/>
            <a:ext cx="2257425" cy="647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04" y="4576112"/>
            <a:ext cx="5267325" cy="6762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260" y="5950607"/>
            <a:ext cx="6707422" cy="5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transformada inversa Z – Método de Serie de Potencias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transformada inversa de z de:</a:t>
            </a:r>
          </a:p>
          <a:p>
            <a:endParaRPr lang="es-PA" dirty="0" smtClean="0"/>
          </a:p>
          <a:p>
            <a:r>
              <a:rPr lang="es-PA" dirty="0" smtClean="0"/>
              <a:t>Desarrollamos el polinomio</a:t>
            </a:r>
          </a:p>
          <a:p>
            <a:r>
              <a:rPr lang="es-PA" dirty="0" smtClean="0"/>
              <a:t>Realizamos las siguientes divisiones: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Laplace sería:</a:t>
            </a:r>
          </a:p>
          <a:p>
            <a:r>
              <a:rPr lang="es-PA" dirty="0" smtClean="0"/>
              <a:t>Y retornando en el tiempo: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4" y="1696365"/>
            <a:ext cx="2076450" cy="762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23" y="5067413"/>
            <a:ext cx="2257425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56" y="2529688"/>
            <a:ext cx="3486150" cy="647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84" y="3236633"/>
            <a:ext cx="3829050" cy="1514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31" y="4810353"/>
            <a:ext cx="3724275" cy="4381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319" y="5343638"/>
            <a:ext cx="4429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5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45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69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103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68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2102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32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317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500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17294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18399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3252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383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Sistemas Lineales Invariantes en el Tiempo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LTI:</a:t>
            </a:r>
          </a:p>
          <a:p>
            <a:pPr lvl="1"/>
            <a:r>
              <a:rPr lang="es-PA" dirty="0" smtClean="0"/>
              <a:t>Aplica el principio de superposición</a:t>
            </a:r>
          </a:p>
          <a:p>
            <a:pPr lvl="1"/>
            <a:r>
              <a:rPr lang="es-PA" dirty="0" smtClean="0"/>
              <a:t>Entradas = x1(t), x2(t).  Salidas = y1(t), y2(t)</a:t>
            </a:r>
          </a:p>
          <a:p>
            <a:pPr lvl="1"/>
            <a:r>
              <a:rPr lang="es-PA" dirty="0" smtClean="0"/>
              <a:t>Sistema = [a1*x1(t) + a2*x2(t)]… produce Y = [a1*y1(t) + a2*y2(t)]</a:t>
            </a:r>
          </a:p>
          <a:p>
            <a:pPr lvl="1"/>
            <a:r>
              <a:rPr lang="es-PA" dirty="0" smtClean="0"/>
              <a:t>Si las entradas no tienen un rango de variación amplio se cataloga su comportamiento linealmente</a:t>
            </a:r>
          </a:p>
          <a:p>
            <a:r>
              <a:rPr lang="es-PA" dirty="0" smtClean="0"/>
              <a:t>Señales discretas y continuas en el tiempo:</a:t>
            </a:r>
          </a:p>
          <a:p>
            <a:pPr lvl="1"/>
            <a:r>
              <a:rPr lang="es-PA" dirty="0" smtClean="0"/>
              <a:t>Discreto:  La señal varia solamente en un instante de tiempo</a:t>
            </a:r>
          </a:p>
          <a:p>
            <a:pPr lvl="1"/>
            <a:r>
              <a:rPr lang="es-PA" dirty="0" smtClean="0"/>
              <a:t>Continuo:  Señales analógicas, cambian constantemente en el tiempo</a:t>
            </a:r>
            <a:endParaRPr lang="es-PA" dirty="0"/>
          </a:p>
        </p:txBody>
      </p:sp>
      <p:pic>
        <p:nvPicPr>
          <p:cNvPr id="2050" name="Picture 2" descr="Image result for sistema l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86" y="1662392"/>
            <a:ext cx="292417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iscrete and continuou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6644" r="2687" b="3730"/>
          <a:stretch/>
        </p:blipFill>
        <p:spPr bwMode="auto">
          <a:xfrm>
            <a:off x="6903076" y="1213909"/>
            <a:ext cx="4205801" cy="21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87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Sistema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Sistemas de aterrizaje automático:</a:t>
            </a:r>
          </a:p>
          <a:p>
            <a:pPr lvl="1"/>
            <a:r>
              <a:rPr lang="es-PA" dirty="0" smtClean="0"/>
              <a:t>Radar mide posición vertical y horizontal</a:t>
            </a:r>
          </a:p>
          <a:p>
            <a:pPr lvl="1"/>
            <a:r>
              <a:rPr lang="es-PA" dirty="0" err="1" smtClean="0"/>
              <a:t>Posicion</a:t>
            </a:r>
            <a:r>
              <a:rPr lang="es-PA" dirty="0" smtClean="0"/>
              <a:t> enviada al sistema de control</a:t>
            </a:r>
          </a:p>
          <a:p>
            <a:pPr lvl="1"/>
            <a:r>
              <a:rPr lang="es-PA" dirty="0" smtClean="0"/>
              <a:t>El sistema calcula los nuevos comandos de pitch</a:t>
            </a:r>
          </a:p>
          <a:p>
            <a:pPr lvl="1"/>
            <a:r>
              <a:rPr lang="es-PA" dirty="0" smtClean="0"/>
              <a:t>Los comandos son transmitidos a la aeronave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44" y="1220945"/>
            <a:ext cx="3310252" cy="3325298"/>
          </a:xfrm>
          <a:prstGeom prst="rect">
            <a:avLst/>
          </a:prstGeom>
        </p:spPr>
      </p:pic>
      <p:pic>
        <p:nvPicPr>
          <p:cNvPr id="3076" name="Picture 4" descr="Image result for roll pitch yaw air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75" y="1220944"/>
            <a:ext cx="1288959" cy="9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55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Matemático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Se pueden mezclar modelos matemáticos:</a:t>
            </a:r>
          </a:p>
          <a:p>
            <a:pPr lvl="1"/>
            <a:r>
              <a:rPr lang="es-PA" dirty="0" smtClean="0"/>
              <a:t>Lineales para cuando la entrada no es tan variante</a:t>
            </a:r>
          </a:p>
          <a:p>
            <a:pPr lvl="1"/>
            <a:r>
              <a:rPr lang="es-PA" dirty="0" smtClean="0"/>
              <a:t>No lineales para las demás ocasiones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86" y="3329634"/>
            <a:ext cx="4507287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Necesitamos controlarlo por un lazo cerrado (</a:t>
            </a:r>
            <a:r>
              <a:rPr lang="es-PA" dirty="0" err="1" smtClean="0"/>
              <a:t>feedback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La salida = respuesta del sistema</a:t>
            </a:r>
          </a:p>
          <a:p>
            <a:pPr lvl="1"/>
            <a:r>
              <a:rPr lang="es-PA" dirty="0" smtClean="0"/>
              <a:t>Esta es ajustada por el resultado del error</a:t>
            </a:r>
          </a:p>
          <a:p>
            <a:pPr lvl="1"/>
            <a:r>
              <a:rPr lang="es-PA" dirty="0" smtClean="0"/>
              <a:t>El controlador utiliza la señal de error para enviar acciones a la planta</a:t>
            </a:r>
          </a:p>
          <a:p>
            <a:r>
              <a:rPr lang="es-PA" dirty="0" smtClean="0"/>
              <a:t>Criterios:</a:t>
            </a:r>
          </a:p>
          <a:p>
            <a:pPr lvl="1"/>
            <a:r>
              <a:rPr lang="es-PA" dirty="0" smtClean="0"/>
              <a:t>No </a:t>
            </a:r>
            <a:r>
              <a:rPr lang="es-PA" dirty="0" err="1" smtClean="0"/>
              <a:t>suceptible</a:t>
            </a:r>
            <a:r>
              <a:rPr lang="es-PA" dirty="0" smtClean="0"/>
              <a:t> a perturbaciones</a:t>
            </a:r>
          </a:p>
          <a:p>
            <a:pPr lvl="1"/>
            <a:r>
              <a:rPr lang="es-PA" dirty="0" smtClean="0"/>
              <a:t>Errores de estado estable (e = </a:t>
            </a:r>
            <a:r>
              <a:rPr lang="es-PA" dirty="0" err="1" smtClean="0"/>
              <a:t>aprox</a:t>
            </a:r>
            <a:r>
              <a:rPr lang="es-PA" dirty="0" smtClean="0"/>
              <a:t> 0)</a:t>
            </a:r>
          </a:p>
          <a:p>
            <a:pPr lvl="1"/>
            <a:r>
              <a:rPr lang="es-PA" dirty="0" smtClean="0"/>
              <a:t>Respuesta transitoria</a:t>
            </a:r>
          </a:p>
          <a:p>
            <a:pPr lvl="1"/>
            <a:r>
              <a:rPr lang="es-PA" dirty="0" err="1" smtClean="0"/>
              <a:t>Sensitividad</a:t>
            </a:r>
            <a:r>
              <a:rPr lang="es-PA" dirty="0" smtClean="0"/>
              <a:t> a los cambios en la planta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95" y="5030205"/>
            <a:ext cx="5626405" cy="18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Para resolverlo necesitamos:</a:t>
            </a:r>
          </a:p>
          <a:p>
            <a:pPr lvl="1"/>
            <a:r>
              <a:rPr lang="es-PA" dirty="0" smtClean="0"/>
              <a:t>Escoger sensores para las retroalimentaciones</a:t>
            </a:r>
          </a:p>
          <a:p>
            <a:pPr lvl="1"/>
            <a:r>
              <a:rPr lang="es-PA" dirty="0" smtClean="0"/>
              <a:t>Escoger los actuadores apropiados</a:t>
            </a:r>
          </a:p>
          <a:p>
            <a:pPr lvl="1"/>
            <a:r>
              <a:rPr lang="es-PA" dirty="0" smtClean="0"/>
              <a:t>Desarrollar los modelos matemáticos de planta, sensor, actuador</a:t>
            </a:r>
          </a:p>
          <a:p>
            <a:pPr lvl="1"/>
            <a:r>
              <a:rPr lang="es-PA" dirty="0" smtClean="0"/>
              <a:t>Desarrollar el controlador</a:t>
            </a:r>
          </a:p>
          <a:p>
            <a:pPr lvl="1"/>
            <a:r>
              <a:rPr lang="es-PA" dirty="0" smtClean="0"/>
              <a:t>Evaluar la simulación</a:t>
            </a:r>
          </a:p>
          <a:p>
            <a:pPr lvl="1"/>
            <a:r>
              <a:rPr lang="es-PA" dirty="0" smtClean="0"/>
              <a:t>Evaluar en el sistema físico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251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Problema de Control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¿Qué nos puede pasar?</a:t>
            </a:r>
          </a:p>
          <a:p>
            <a:pPr lvl="1"/>
            <a:r>
              <a:rPr lang="es-PA" dirty="0" smtClean="0"/>
              <a:t>Realizar mal el modelo</a:t>
            </a:r>
          </a:p>
          <a:p>
            <a:pPr lvl="2"/>
            <a:r>
              <a:rPr lang="es-PA" dirty="0" smtClean="0"/>
              <a:t>Por consiguiente la planta se comporta de mala manera</a:t>
            </a:r>
          </a:p>
          <a:p>
            <a:pPr lvl="2"/>
            <a:r>
              <a:rPr lang="es-PA" dirty="0" smtClean="0"/>
              <a:t>Mejorar la intuición del modelo</a:t>
            </a:r>
          </a:p>
          <a:p>
            <a:r>
              <a:rPr lang="es-PA" dirty="0" smtClean="0"/>
              <a:t>Incapacidad de traducción del modelo al mundo real</a:t>
            </a:r>
          </a:p>
          <a:p>
            <a:pPr lvl="1"/>
            <a:r>
              <a:rPr lang="es-PA" dirty="0" smtClean="0"/>
              <a:t>El modelo es muy complejo</a:t>
            </a:r>
          </a:p>
          <a:p>
            <a:r>
              <a:rPr lang="es-PA" dirty="0" smtClean="0"/>
              <a:t>A veces construir el modelo es perder tiempo</a:t>
            </a:r>
          </a:p>
          <a:p>
            <a:pPr lvl="1"/>
            <a:r>
              <a:rPr lang="es-PA" dirty="0" smtClean="0"/>
              <a:t>Soluciones sencillas y ajustes de la planta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55" y="4159876"/>
            <a:ext cx="4866345" cy="25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Satélite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Deseamos controlar el sistema de altitud de un satélite</a:t>
            </a:r>
          </a:p>
          <a:p>
            <a:r>
              <a:rPr lang="es-PA" dirty="0" smtClean="0"/>
              <a:t>Asumimos:</a:t>
            </a:r>
          </a:p>
          <a:p>
            <a:pPr lvl="1"/>
            <a:r>
              <a:rPr lang="es-PA" dirty="0" smtClean="0"/>
              <a:t>El elemento a controlar es esférico</a:t>
            </a:r>
          </a:p>
          <a:p>
            <a:pPr lvl="1"/>
            <a:r>
              <a:rPr lang="es-PA" dirty="0" smtClean="0"/>
              <a:t>Controlar el ángulo de </a:t>
            </a:r>
            <a:r>
              <a:rPr lang="es-PA" dirty="0" err="1" smtClean="0"/>
              <a:t>yaw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(t) [centrémonos aquí]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[</a:t>
            </a:r>
            <a:r>
              <a:rPr lang="es-PA" dirty="0" smtClean="0">
                <a:sym typeface="Symbol" panose="05050102010706020507" pitchFamily="18" charset="2"/>
              </a:rPr>
              <a:t>pero se puede controlar roll, </a:t>
            </a:r>
            <a:r>
              <a:rPr lang="es-PA" dirty="0" err="1" smtClean="0">
                <a:sym typeface="Symbol" panose="05050102010706020507" pitchFamily="18" charset="2"/>
              </a:rPr>
              <a:t>yaw</a:t>
            </a:r>
            <a:r>
              <a:rPr lang="es-PA" dirty="0" smtClean="0">
                <a:sym typeface="Symbol" panose="05050102010706020507" pitchFamily="18" charset="2"/>
              </a:rPr>
              <a:t> y pitch]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hay fricción (el espacio)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Cuerpo rígido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445" y="1152983"/>
            <a:ext cx="3619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Satélite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888795"/>
          </a:xfrm>
        </p:spPr>
        <p:txBody>
          <a:bodyPr>
            <a:normAutofit/>
          </a:bodyPr>
          <a:lstStyle/>
          <a:p>
            <a:r>
              <a:rPr lang="es-PA" dirty="0"/>
              <a:t>Desarrollo:</a:t>
            </a:r>
          </a:p>
          <a:p>
            <a:pPr lvl="1"/>
            <a:r>
              <a:rPr lang="es-PA" dirty="0"/>
              <a:t>Al activar los motores ocurre un torque que puede ser representado por la aceleración angular y el momento de </a:t>
            </a:r>
            <a:r>
              <a:rPr lang="es-PA" dirty="0" smtClean="0"/>
              <a:t>inercia</a:t>
            </a:r>
          </a:p>
          <a:p>
            <a:pPr lvl="1"/>
            <a:endParaRPr lang="es-PA" dirty="0"/>
          </a:p>
          <a:p>
            <a:r>
              <a:rPr lang="es-PA" dirty="0" smtClean="0"/>
              <a:t>Eliminando el tiempo (Laplace) tenemos:</a:t>
            </a:r>
          </a:p>
          <a:p>
            <a:r>
              <a:rPr lang="es-PA" dirty="0" smtClean="0"/>
              <a:t>Calculamos entonces la función de transferencia</a:t>
            </a:r>
          </a:p>
          <a:p>
            <a:endParaRPr lang="es-PA" dirty="0" smtClean="0"/>
          </a:p>
          <a:p>
            <a:r>
              <a:rPr lang="es-PA" dirty="0" smtClean="0"/>
              <a:t>Realizamos las ecuaciones de estado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133" y="3184279"/>
            <a:ext cx="2200275" cy="419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381" y="3718948"/>
            <a:ext cx="1676400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52" y="4623806"/>
            <a:ext cx="1609725" cy="695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814" y="2508013"/>
            <a:ext cx="1457325" cy="5905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697" y="4856296"/>
            <a:ext cx="1714500" cy="457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423" y="5375767"/>
            <a:ext cx="2847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Sistema de Posicionamiento = Tracking de una Antena contra un objetivo</a:t>
            </a:r>
          </a:p>
          <a:p>
            <a:r>
              <a:rPr lang="es-PA" dirty="0" smtClean="0"/>
              <a:t>El motor hace rotar la antena</a:t>
            </a:r>
          </a:p>
          <a:p>
            <a:r>
              <a:rPr lang="es-PA" dirty="0" smtClean="0"/>
              <a:t>La señal de error es amplificada  para actuar luego de pasar por el controlador</a:t>
            </a:r>
          </a:p>
          <a:p>
            <a:r>
              <a:rPr lang="es-PA" dirty="0" smtClean="0"/>
              <a:t>Sistema eléctrico y mecánico</a:t>
            </a:r>
          </a:p>
          <a:p>
            <a:endParaRPr lang="es-PA" dirty="0"/>
          </a:p>
          <a:p>
            <a:r>
              <a:rPr lang="es-PA" dirty="0" smtClean="0"/>
              <a:t>Asumimos:</a:t>
            </a:r>
          </a:p>
          <a:p>
            <a:pPr lvl="1"/>
            <a:r>
              <a:rPr lang="es-PA" dirty="0" smtClean="0"/>
              <a:t>Inductancia mínima (caso motores)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92" y="3244940"/>
            <a:ext cx="4648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Desarrollo:</a:t>
            </a:r>
            <a:endParaRPr lang="es-PA" dirty="0"/>
          </a:p>
          <a:p>
            <a:r>
              <a:rPr lang="es-PA" dirty="0" smtClean="0"/>
              <a:t>Ecuación de relación de voltaje a rotación:</a:t>
            </a:r>
          </a:p>
          <a:p>
            <a:r>
              <a:rPr lang="es-PA" dirty="0" smtClean="0"/>
              <a:t>El torque en el eje está dado por:</a:t>
            </a:r>
          </a:p>
          <a:p>
            <a:r>
              <a:rPr lang="es-PA" dirty="0" smtClean="0"/>
              <a:t>La relación del sistema eléctrico a mecánico </a:t>
            </a:r>
            <a:r>
              <a:rPr lang="es-PA" dirty="0" err="1" smtClean="0"/>
              <a:t>stá</a:t>
            </a:r>
            <a:r>
              <a:rPr lang="es-PA" dirty="0" smtClean="0"/>
              <a:t> dada por:</a:t>
            </a:r>
            <a:r>
              <a:rPr lang="es-PA" dirty="0"/>
              <a:t> </a:t>
            </a:r>
            <a:endParaRPr lang="es-PA" dirty="0" smtClean="0"/>
          </a:p>
          <a:p>
            <a:r>
              <a:rPr lang="es-PA" dirty="0" smtClean="0"/>
              <a:t>Resolviendo el circuito eléctrico tenemos: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971959"/>
            <a:ext cx="3861650" cy="259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90" y="2104087"/>
            <a:ext cx="2190750" cy="495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6563" b="10037"/>
          <a:stretch/>
        </p:blipFill>
        <p:spPr>
          <a:xfrm>
            <a:off x="5749679" y="2627289"/>
            <a:ext cx="2257425" cy="4893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40" y="2992457"/>
            <a:ext cx="1295400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713" y="3475147"/>
            <a:ext cx="1924050" cy="37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047" y="3960383"/>
            <a:ext cx="3019425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059" y="4765799"/>
            <a:ext cx="1295400" cy="4667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t="665" r="49645"/>
          <a:stretch/>
        </p:blipFill>
        <p:spPr>
          <a:xfrm>
            <a:off x="3838759" y="5230154"/>
            <a:ext cx="1707474" cy="5960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56104" t="31" r="-760" b="-2146"/>
          <a:stretch/>
        </p:blipFill>
        <p:spPr>
          <a:xfrm>
            <a:off x="2205330" y="5226174"/>
            <a:ext cx="1514257" cy="612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071" y="6025516"/>
            <a:ext cx="32670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35097" t="-1" r="45019" b="3907"/>
          <a:stretch/>
        </p:blipFill>
        <p:spPr>
          <a:xfrm>
            <a:off x="3569030" y="5213475"/>
            <a:ext cx="351923" cy="6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Aplicando Laplace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Derivando las ecuaciones de estado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971959"/>
            <a:ext cx="3861650" cy="25955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60" y="2137759"/>
            <a:ext cx="4619625" cy="9048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57" y="3403679"/>
            <a:ext cx="1552575" cy="6762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7" y="3441778"/>
            <a:ext cx="3267075" cy="6000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14" y="4107289"/>
            <a:ext cx="3571875" cy="5238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919" y="5106508"/>
            <a:ext cx="4029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Servomotor (2 servos)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3" y="1700480"/>
            <a:ext cx="6059487" cy="393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89" y="4588923"/>
            <a:ext cx="6495804" cy="21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de Control de Temperatura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809288" cy="4949075"/>
          </a:xfrm>
        </p:spPr>
        <p:txBody>
          <a:bodyPr/>
          <a:lstStyle/>
          <a:p>
            <a:r>
              <a:rPr lang="es-PA" dirty="0" smtClean="0"/>
              <a:t>Control de temperatura de un tanque de líquido</a:t>
            </a:r>
          </a:p>
          <a:p>
            <a:pPr lvl="1"/>
            <a:r>
              <a:rPr lang="es-PA" dirty="0" err="1" smtClean="0"/>
              <a:t>qe</a:t>
            </a:r>
            <a:r>
              <a:rPr lang="es-PA" dirty="0" smtClean="0"/>
              <a:t>(t) = flujo de calor del calentador</a:t>
            </a:r>
          </a:p>
          <a:p>
            <a:pPr lvl="1"/>
            <a:r>
              <a:rPr lang="es-PA" dirty="0" err="1" smtClean="0"/>
              <a:t>qi</a:t>
            </a:r>
            <a:r>
              <a:rPr lang="es-PA" dirty="0" smtClean="0"/>
              <a:t>(t) = flujo de calor entrando el tanque</a:t>
            </a:r>
          </a:p>
          <a:p>
            <a:pPr lvl="1"/>
            <a:r>
              <a:rPr lang="es-PA" dirty="0" err="1" smtClean="0"/>
              <a:t>ql</a:t>
            </a:r>
            <a:r>
              <a:rPr lang="es-PA" dirty="0" smtClean="0"/>
              <a:t>(t) = flujo de calor del líquido</a:t>
            </a:r>
          </a:p>
          <a:p>
            <a:pPr lvl="1"/>
            <a:r>
              <a:rPr lang="es-PA" dirty="0" err="1" smtClean="0"/>
              <a:t>qo</a:t>
            </a:r>
            <a:r>
              <a:rPr lang="es-PA" dirty="0" smtClean="0"/>
              <a:t>(t) = flujo de calor dejando el tanque</a:t>
            </a:r>
          </a:p>
          <a:p>
            <a:pPr lvl="1"/>
            <a:r>
              <a:rPr lang="es-PA" dirty="0" err="1" smtClean="0"/>
              <a:t>qs</a:t>
            </a:r>
            <a:r>
              <a:rPr lang="es-PA" dirty="0" smtClean="0"/>
              <a:t>(t) = flujo de calor en la superficie del tanque</a:t>
            </a:r>
          </a:p>
          <a:p>
            <a:r>
              <a:rPr lang="es-PA" dirty="0" smtClean="0"/>
              <a:t>Por la ley de conservación de energía:</a:t>
            </a:r>
          </a:p>
          <a:p>
            <a:r>
              <a:rPr lang="es-PA" dirty="0" smtClean="0"/>
              <a:t>Ahora:</a:t>
            </a:r>
          </a:p>
          <a:p>
            <a:r>
              <a:rPr lang="es-PA" dirty="0" smtClean="0"/>
              <a:t>Y siendo v(t) y H(t) flujo dentro y fuera del tanque y el calor específico tenemos:</a:t>
            </a:r>
          </a:p>
          <a:p>
            <a:endParaRPr lang="es-PA" dirty="0"/>
          </a:p>
          <a:p>
            <a:r>
              <a:rPr lang="es-PA" dirty="0" smtClean="0"/>
              <a:t>Siendo la resistencia térmica R y Ta la </a:t>
            </a:r>
            <a:r>
              <a:rPr lang="es-PA" dirty="0" err="1" smtClean="0"/>
              <a:t>temp</a:t>
            </a:r>
            <a:r>
              <a:rPr lang="es-PA" dirty="0" smtClean="0"/>
              <a:t>. Ambiente: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93" y="1094013"/>
            <a:ext cx="3450081" cy="30801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52" y="4238625"/>
            <a:ext cx="2981325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778" b="18666"/>
          <a:stretch/>
        </p:blipFill>
        <p:spPr>
          <a:xfrm>
            <a:off x="2466975" y="4584700"/>
            <a:ext cx="1466850" cy="482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237" y="5455677"/>
            <a:ext cx="1504950" cy="3714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112" y="5455677"/>
            <a:ext cx="1524000" cy="3905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793" y="5827152"/>
            <a:ext cx="15525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Modelo de Sistema de Control de Temperatura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809288" cy="4949075"/>
          </a:xfrm>
        </p:spPr>
        <p:txBody>
          <a:bodyPr/>
          <a:lstStyle/>
          <a:p>
            <a:r>
              <a:rPr lang="es-PA" dirty="0" smtClean="0"/>
              <a:t>Resolviendo las ecuaciones tenemos:</a:t>
            </a:r>
          </a:p>
          <a:p>
            <a:endParaRPr lang="es-PA" dirty="0"/>
          </a:p>
          <a:p>
            <a:r>
              <a:rPr lang="es-PA" dirty="0" smtClean="0"/>
              <a:t>Y asumiendo un flujo constante de calor:</a:t>
            </a:r>
          </a:p>
          <a:p>
            <a:endParaRPr lang="es-PA" dirty="0" smtClean="0"/>
          </a:p>
          <a:p>
            <a:r>
              <a:rPr lang="es-PA" dirty="0" smtClean="0"/>
              <a:t>Haciendo Laplace para la ecuación de transferencia:</a:t>
            </a:r>
          </a:p>
          <a:p>
            <a:endParaRPr lang="es-PA" dirty="0" smtClean="0"/>
          </a:p>
          <a:p>
            <a:r>
              <a:rPr lang="es-PA" dirty="0" smtClean="0"/>
              <a:t>El sistema queda en bloques como sigue: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51062"/>
            <a:ext cx="4343400" cy="523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72751"/>
            <a:ext cx="4019550" cy="5429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768532"/>
            <a:ext cx="4238625" cy="1857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87" y="3813490"/>
            <a:ext cx="518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743825"/>
            <a:ext cx="10423280" cy="4195481"/>
          </a:xfrm>
        </p:spPr>
        <p:txBody>
          <a:bodyPr/>
          <a:lstStyle/>
          <a:p>
            <a:r>
              <a:rPr lang="es-PA" dirty="0" smtClean="0"/>
              <a:t>Sistema de Lazo Cerrado</a:t>
            </a:r>
          </a:p>
          <a:p>
            <a:pPr lvl="1"/>
            <a:r>
              <a:rPr lang="es-PA" dirty="0" smtClean="0"/>
              <a:t>Sensores</a:t>
            </a:r>
          </a:p>
          <a:p>
            <a:pPr lvl="1"/>
            <a:r>
              <a:rPr lang="es-PA" dirty="0" smtClean="0"/>
              <a:t>Actuadores</a:t>
            </a:r>
          </a:p>
          <a:p>
            <a:pPr lvl="1"/>
            <a:r>
              <a:rPr lang="es-PA" dirty="0" smtClean="0"/>
              <a:t>Controlador</a:t>
            </a:r>
          </a:p>
          <a:p>
            <a:pPr lvl="1"/>
            <a:r>
              <a:rPr lang="es-PA" dirty="0" smtClean="0"/>
              <a:t>Error</a:t>
            </a:r>
          </a:p>
          <a:p>
            <a:pPr lvl="1"/>
            <a:r>
              <a:rPr lang="es-PA" dirty="0" smtClean="0"/>
              <a:t>Planta</a:t>
            </a:r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Representación del mundo físico</a:t>
            </a:r>
          </a:p>
          <a:p>
            <a:pPr lvl="1"/>
            <a:r>
              <a:rPr lang="es-PA" dirty="0" smtClean="0"/>
              <a:t>Simulación</a:t>
            </a:r>
          </a:p>
          <a:p>
            <a:pPr lvl="1"/>
            <a:r>
              <a:rPr lang="es-PA" dirty="0" smtClean="0"/>
              <a:t>Traslación de modelo a simulación y al objeto físico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012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Para la siguiente clase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Raspberry</a:t>
            </a:r>
            <a:r>
              <a:rPr lang="es-PA" dirty="0" smtClean="0"/>
              <a:t> Pi</a:t>
            </a:r>
          </a:p>
          <a:p>
            <a:r>
              <a:rPr lang="es-PA" dirty="0" smtClean="0"/>
              <a:t>Fuente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</a:p>
          <a:p>
            <a:r>
              <a:rPr lang="es-PA" dirty="0" smtClean="0"/>
              <a:t>Micro SD Clase 10 </a:t>
            </a:r>
          </a:p>
          <a:p>
            <a:r>
              <a:rPr lang="es-PA" dirty="0" smtClean="0"/>
              <a:t>Micro SD Reader</a:t>
            </a:r>
          </a:p>
          <a:p>
            <a:r>
              <a:rPr lang="es-PA" dirty="0" smtClean="0"/>
              <a:t>3 X </a:t>
            </a:r>
            <a:r>
              <a:rPr lang="es-PA" dirty="0" err="1" smtClean="0"/>
              <a:t>LEDs</a:t>
            </a:r>
            <a:endParaRPr lang="es-PA" dirty="0" smtClean="0"/>
          </a:p>
          <a:p>
            <a:r>
              <a:rPr lang="es-PA" dirty="0" smtClean="0"/>
              <a:t>3 x Resistencias de 3.3k</a:t>
            </a:r>
          </a:p>
          <a:p>
            <a:r>
              <a:rPr lang="es-PA" dirty="0" smtClean="0"/>
              <a:t>Otras herramientas que necesiten:</a:t>
            </a:r>
          </a:p>
          <a:p>
            <a:pPr lvl="1"/>
            <a:r>
              <a:rPr lang="es-PA" dirty="0" err="1" smtClean="0"/>
              <a:t>Multimetro</a:t>
            </a:r>
            <a:r>
              <a:rPr lang="es-PA" dirty="0" smtClean="0"/>
              <a:t>, </a:t>
            </a:r>
            <a:r>
              <a:rPr lang="es-PA" dirty="0" err="1" smtClean="0"/>
              <a:t>breadboard</a:t>
            </a:r>
            <a:r>
              <a:rPr lang="es-PA" dirty="0" smtClean="0"/>
              <a:t>, fuente, osciloscopio, cables,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1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Señales de Control más Usadas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57" y="1114345"/>
            <a:ext cx="5483113" cy="5570147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1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de Laplace y 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 </a:t>
            </a:r>
            <a:r>
              <a:rPr lang="es-PA" dirty="0" smtClean="0"/>
              <a:t>= </a:t>
            </a:r>
            <a:r>
              <a:rPr lang="es-PA" dirty="0" smtClean="0">
                <a:sym typeface="Symbol" panose="05050102010706020507" pitchFamily="18" charset="2"/>
              </a:rPr>
              <a:t> + j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15" y="2538681"/>
            <a:ext cx="3171825" cy="904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538681"/>
            <a:ext cx="4076700" cy="914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11" y="2610118"/>
            <a:ext cx="1724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de Laplace y 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34" y="2380270"/>
            <a:ext cx="5313696" cy="40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Encontrar la transformada de Laplace de la siguiente función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89" t="5686"/>
          <a:stretch/>
        </p:blipFill>
        <p:spPr>
          <a:xfrm>
            <a:off x="1571223" y="2073498"/>
            <a:ext cx="1378844" cy="3413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23" y="2614537"/>
            <a:ext cx="525780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23" y="3471431"/>
            <a:ext cx="25431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Encontrar la transformada de Laplace de la siguiente función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23" y="2105128"/>
            <a:ext cx="1619250" cy="361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09" y="1853248"/>
            <a:ext cx="5313696" cy="40677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48" y="5387863"/>
            <a:ext cx="14763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Teoremas de la transformada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53" y="1312975"/>
            <a:ext cx="78581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Fracciones Parciales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97" y="2452218"/>
            <a:ext cx="2428875" cy="74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97" y="3407708"/>
            <a:ext cx="2457450" cy="742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297" y="4549958"/>
            <a:ext cx="3362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1:  </a:t>
            </a:r>
            <a:r>
              <a:rPr lang="es-PA" dirty="0" err="1" smtClean="0"/>
              <a:t>Raices</a:t>
            </a:r>
            <a:r>
              <a:rPr lang="es-PA" dirty="0" smtClean="0"/>
              <a:t> del Denominador Reales y Distintas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452218"/>
            <a:ext cx="1981200" cy="685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350183"/>
            <a:ext cx="367665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1" y="4486117"/>
            <a:ext cx="2266950" cy="7524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1" y="5684121"/>
            <a:ext cx="22193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2:  </a:t>
            </a:r>
            <a:r>
              <a:rPr lang="es-PA" dirty="0" err="1" smtClean="0"/>
              <a:t>Raices</a:t>
            </a:r>
            <a:r>
              <a:rPr lang="es-PA" dirty="0" smtClean="0"/>
              <a:t> del Denominador Reales y Repetidas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K3 derivar!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468918"/>
            <a:ext cx="208597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440113"/>
            <a:ext cx="4533900" cy="66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10" y="5772149"/>
            <a:ext cx="2466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3:  </a:t>
            </a:r>
            <a:r>
              <a:rPr lang="es-PA" dirty="0" err="1" smtClean="0"/>
              <a:t>Raices</a:t>
            </a:r>
            <a:r>
              <a:rPr lang="es-PA" dirty="0" smtClean="0"/>
              <a:t> del Denominador Son complejas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01745"/>
            <a:ext cx="2057400" cy="6667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10" y="3470197"/>
            <a:ext cx="3057525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908" y="5554226"/>
            <a:ext cx="4086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Caso 3:  </a:t>
            </a:r>
            <a:r>
              <a:rPr lang="es-PA" dirty="0" err="1" smtClean="0"/>
              <a:t>Raices</a:t>
            </a:r>
            <a:r>
              <a:rPr lang="es-PA" dirty="0" smtClean="0"/>
              <a:t> del Denominador Son complejas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01745"/>
            <a:ext cx="205740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3368165"/>
            <a:ext cx="4086225" cy="800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1" y="4456217"/>
            <a:ext cx="2981325" cy="723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31" y="5468069"/>
            <a:ext cx="31432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Laplace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transformada inversa de Laplace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65091"/>
            <a:ext cx="2428875" cy="409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6015192"/>
            <a:ext cx="3181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La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función de transferencia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7" y="2452218"/>
            <a:ext cx="5313696" cy="40677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2586641"/>
            <a:ext cx="1790700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1" y="5748492"/>
            <a:ext cx="20097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Respuesta del Sistema a Escalón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al sistema del resultado anterior:</a:t>
            </a:r>
          </a:p>
          <a:p>
            <a:pPr marL="0" indent="0">
              <a:buNone/>
            </a:pPr>
            <a:r>
              <a:rPr lang="es-PA" dirty="0" err="1" smtClean="0"/>
              <a:t>syms</a:t>
            </a:r>
            <a:r>
              <a:rPr lang="es-PA" dirty="0" smtClean="0"/>
              <a:t> </a:t>
            </a:r>
            <a:r>
              <a:rPr lang="es-PA" dirty="0"/>
              <a:t>s</a:t>
            </a:r>
          </a:p>
          <a:p>
            <a:pPr marL="0" indent="0">
              <a:buNone/>
            </a:pPr>
            <a:r>
              <a:rPr lang="es-PA" dirty="0" err="1" smtClean="0"/>
              <a:t>tf</a:t>
            </a:r>
            <a:r>
              <a:rPr lang="es-PA" dirty="0" smtClean="0"/>
              <a:t>=1</a:t>
            </a:r>
            <a:r>
              <a:rPr lang="es-PA" dirty="0"/>
              <a:t>/(s*(s + 2))</a:t>
            </a:r>
          </a:p>
          <a:p>
            <a:pPr marL="0" indent="0">
              <a:buNone/>
            </a:pPr>
            <a:r>
              <a:rPr lang="es-PA" dirty="0" err="1" smtClean="0"/>
              <a:t>ilap</a:t>
            </a:r>
            <a:r>
              <a:rPr lang="es-PA" dirty="0" smtClean="0"/>
              <a:t>=</a:t>
            </a:r>
            <a:r>
              <a:rPr lang="es-PA" dirty="0" err="1" smtClean="0"/>
              <a:t>ilaplace</a:t>
            </a:r>
            <a:r>
              <a:rPr lang="es-PA" dirty="0" smtClean="0"/>
              <a:t>(</a:t>
            </a:r>
            <a:r>
              <a:rPr lang="es-PA" dirty="0" err="1" smtClean="0"/>
              <a:t>tf</a:t>
            </a:r>
            <a:r>
              <a:rPr lang="es-PA" dirty="0" smtClean="0"/>
              <a:t>)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&gt;&gt; 1/2 </a:t>
            </a:r>
            <a:r>
              <a:rPr lang="es-PA" dirty="0"/>
              <a:t>- </a:t>
            </a:r>
            <a:r>
              <a:rPr lang="es-PA" dirty="0" err="1"/>
              <a:t>exp</a:t>
            </a:r>
            <a:r>
              <a:rPr lang="es-PA" dirty="0"/>
              <a:t>(-2*t)/2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t=0:0.01:3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err="1" smtClean="0"/>
              <a:t>plot</a:t>
            </a:r>
            <a:r>
              <a:rPr lang="es-PA" dirty="0" smtClean="0"/>
              <a:t>(t</a:t>
            </a:r>
            <a:r>
              <a:rPr lang="es-PA" dirty="0"/>
              <a:t>,(1/2 -1/2*</a:t>
            </a:r>
            <a:r>
              <a:rPr lang="es-PA" dirty="0" err="1"/>
              <a:t>exp</a:t>
            </a:r>
            <a:r>
              <a:rPr lang="es-PA" dirty="0"/>
              <a:t> (-2*t))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2695219"/>
            <a:ext cx="4733925" cy="3752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41743" t="18111" r="2511" b="67326"/>
          <a:stretch/>
        </p:blipFill>
        <p:spPr>
          <a:xfrm>
            <a:off x="8829436" y="1706742"/>
            <a:ext cx="2962141" cy="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al sistema del resultado anterior: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52" y="2621165"/>
            <a:ext cx="3267075" cy="571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452" y="5467349"/>
            <a:ext cx="29908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Ecuación diferencial a partir de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ecuación diferencial: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81" y="2551358"/>
            <a:ext cx="1800225" cy="647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81" y="5919786"/>
            <a:ext cx="24384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9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Ecuación diferencial a partir de Función de Transferencia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Encuentre la respuesta a rampa de la siguiente función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81" y="2551358"/>
            <a:ext cx="1800225" cy="647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327" y="2474937"/>
            <a:ext cx="3911051" cy="397313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81" y="5895974"/>
            <a:ext cx="2609850" cy="704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1743" t="33116" r="2511" b="38707"/>
          <a:stretch/>
        </p:blipFill>
        <p:spPr>
          <a:xfrm>
            <a:off x="5009882" y="2551358"/>
            <a:ext cx="2962141" cy="11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Circuitos Eléctricos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105632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Circuitos Eléctricos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384278"/>
            <a:ext cx="4943475" cy="2028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712508"/>
            <a:ext cx="4019550" cy="876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91" y="1447904"/>
            <a:ext cx="4086225" cy="1152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391" y="2966965"/>
            <a:ext cx="3457575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91" y="4588808"/>
            <a:ext cx="3714750" cy="1390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86" y="5217439"/>
            <a:ext cx="5114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x</a:t>
            </a:r>
            <a:r>
              <a:rPr lang="es-PA" dirty="0" smtClean="0"/>
              <a:t> </a:t>
            </a:r>
            <a:r>
              <a:rPr lang="es-PA" dirty="0"/>
              <a:t>=</a:t>
            </a:r>
            <a:r>
              <a:rPr lang="es-PA" dirty="0" smtClean="0"/>
              <a:t> vector de estado</a:t>
            </a:r>
            <a:endParaRPr lang="es-PA" dirty="0"/>
          </a:p>
          <a:p>
            <a:r>
              <a:rPr lang="es-PA" dirty="0" smtClean="0"/>
              <a:t>x‘ = derivada del vector estado con respecto al tiempo</a:t>
            </a:r>
            <a:endParaRPr lang="es-PA" dirty="0"/>
          </a:p>
          <a:p>
            <a:r>
              <a:rPr lang="es-PA" dirty="0" smtClean="0"/>
              <a:t>y = vector de salida</a:t>
            </a:r>
          </a:p>
          <a:p>
            <a:r>
              <a:rPr lang="es-PA" dirty="0" smtClean="0"/>
              <a:t>u = vector de control</a:t>
            </a:r>
            <a:endParaRPr lang="es-PA" dirty="0"/>
          </a:p>
          <a:p>
            <a:r>
              <a:rPr lang="es-PA" dirty="0" smtClean="0"/>
              <a:t>A = matriz de sistema</a:t>
            </a:r>
            <a:endParaRPr lang="es-PA" dirty="0"/>
          </a:p>
          <a:p>
            <a:r>
              <a:rPr lang="es-PA" dirty="0" smtClean="0"/>
              <a:t>B = Matriz de entrada</a:t>
            </a:r>
            <a:endParaRPr lang="es-PA" dirty="0"/>
          </a:p>
          <a:p>
            <a:r>
              <a:rPr lang="es-PA" dirty="0" smtClean="0"/>
              <a:t>C = Matriz de salida</a:t>
            </a:r>
            <a:endParaRPr lang="es-PA" dirty="0"/>
          </a:p>
          <a:p>
            <a:r>
              <a:rPr lang="es-PA" dirty="0" smtClean="0"/>
              <a:t>D = Matriz de alimentación</a:t>
            </a:r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90" y="3173380"/>
            <a:ext cx="1685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2" y="3827913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81" y="3520604"/>
            <a:ext cx="1657350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931" y="4700109"/>
            <a:ext cx="1543050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956" y="5306023"/>
            <a:ext cx="21050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2" y="3827913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856" y="3531147"/>
            <a:ext cx="2200275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856" y="5154267"/>
            <a:ext cx="11334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1" y="3587404"/>
            <a:ext cx="4133850" cy="1924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2" y="1152983"/>
            <a:ext cx="8659319" cy="2178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72" y="3596196"/>
            <a:ext cx="2200275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172" y="4886527"/>
            <a:ext cx="1133475" cy="714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290" y="4876444"/>
            <a:ext cx="4638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Encuentre la ecuación de espacio estado de la siguiente función: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91" y="2492384"/>
            <a:ext cx="28098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91" y="4378319"/>
            <a:ext cx="4143375" cy="2200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34" y="2644663"/>
            <a:ext cx="3219450" cy="409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34" y="3350353"/>
            <a:ext cx="2438400" cy="495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34" y="4078281"/>
            <a:ext cx="790575" cy="14001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334" y="4088757"/>
            <a:ext cx="3048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Convierta esta función de transferencia con polinomio en numerador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76" y="2540728"/>
            <a:ext cx="790575" cy="1400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540728"/>
            <a:ext cx="3800475" cy="1057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2" y="3845653"/>
            <a:ext cx="6457950" cy="1285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138" y="2631215"/>
            <a:ext cx="2533650" cy="609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4192157"/>
            <a:ext cx="4610100" cy="5524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900" y="4826728"/>
            <a:ext cx="2133600" cy="6096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6490" y="5354162"/>
            <a:ext cx="4095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Ecuaciones de Espacio Estado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Convierta esta función de transferencia con polinomio en numerador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88" y="2720728"/>
            <a:ext cx="1733550" cy="695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88" y="4894508"/>
            <a:ext cx="29813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Un sistema digital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 smtClean="0"/>
              <a:t>Pasar del mundo analógico a digital</a:t>
            </a:r>
          </a:p>
          <a:p>
            <a:r>
              <a:rPr lang="es-PA" dirty="0" smtClean="0"/>
              <a:t>A veces no nos interesa devolver al mundo digital</a:t>
            </a:r>
            <a:endParaRPr lang="es-PA" dirty="0"/>
          </a:p>
        </p:txBody>
      </p:sp>
      <p:pic>
        <p:nvPicPr>
          <p:cNvPr id="1026" name="Picture 2" descr="Image result for sistema de control digital d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25" y="2861781"/>
            <a:ext cx="6077800" cy="37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0588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¿Por qué Analógico? ¿Porqué digital?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r>
              <a:rPr lang="es-PA" dirty="0"/>
              <a:t>La respuesta de los sistemas analógicos depende de la ganancia y los valores de los componentes, el sistema de datos muestreados</a:t>
            </a:r>
            <a:r>
              <a:rPr lang="es-PA" dirty="0" smtClean="0"/>
              <a:t>.</a:t>
            </a:r>
          </a:p>
          <a:p>
            <a:r>
              <a:rPr lang="es-PA" dirty="0"/>
              <a:t>La estabilidad y la respuesta transitoria también dependen de la frecuencia de muestreo</a:t>
            </a:r>
            <a:endParaRPr lang="es-PA" dirty="0" smtClean="0"/>
          </a:p>
          <a:p>
            <a:r>
              <a:rPr lang="es-PA" dirty="0" smtClean="0"/>
              <a:t>Un sistema analógico tiene que </a:t>
            </a:r>
            <a:r>
              <a:rPr lang="es-PA" dirty="0" err="1" smtClean="0"/>
              <a:t>contrarestar</a:t>
            </a:r>
            <a:r>
              <a:rPr lang="es-PA" dirty="0" smtClean="0"/>
              <a:t> su peor enemigo (ruido)</a:t>
            </a:r>
          </a:p>
          <a:p>
            <a:r>
              <a:rPr lang="es-PA" dirty="0" smtClean="0"/>
              <a:t>Un sistema digital busca comprimir información, controlar, enviar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56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3354</TotalTime>
  <Words>8988</Words>
  <Application>Microsoft Office PowerPoint</Application>
  <PresentationFormat>Widescreen</PresentationFormat>
  <Paragraphs>1594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9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PowerPoint Presentation</vt:lpstr>
      <vt:lpstr>Sistemas Lineales Invariantes en el Tiempo</vt:lpstr>
      <vt:lpstr>Sistema de Control Digital</vt:lpstr>
      <vt:lpstr>Modelo Matemático</vt:lpstr>
      <vt:lpstr>Problema de Control</vt:lpstr>
      <vt:lpstr>Problema de Control</vt:lpstr>
      <vt:lpstr>Problema de Control</vt:lpstr>
      <vt:lpstr>Modelo de Satélite</vt:lpstr>
      <vt:lpstr>Modelo de Satélite</vt:lpstr>
      <vt:lpstr>Modelo de Sistema Servomotor</vt:lpstr>
      <vt:lpstr>Modelo de Sistema Servomotor</vt:lpstr>
      <vt:lpstr>Modelo de Sistema Servomotor</vt:lpstr>
      <vt:lpstr>Modelo de Sistema Servomotor (2 servos)</vt:lpstr>
      <vt:lpstr>Modelo de Sistema de Control de Temperatura</vt:lpstr>
      <vt:lpstr>Modelo de Sistema de Control de Temperatura</vt:lpstr>
      <vt:lpstr>Resumen</vt:lpstr>
      <vt:lpstr>Para la siguiente clase</vt:lpstr>
      <vt:lpstr>Señales de Control más Usadas</vt:lpstr>
      <vt:lpstr>Transformada de Laplace y transformada inversa de Laplace</vt:lpstr>
      <vt:lpstr>Transformada de Laplace y transformada inversa de Laplace</vt:lpstr>
      <vt:lpstr>Encontrar la transformada de Laplace de la siguiente función</vt:lpstr>
      <vt:lpstr>Encontrar la transformada de Laplace de la siguiente función</vt:lpstr>
      <vt:lpstr>Teoremas de la transformada de Laplace</vt:lpstr>
      <vt:lpstr>Fracciones Parciales</vt:lpstr>
      <vt:lpstr>Caso 1:  Raices del Denominador Reales y Distintas</vt:lpstr>
      <vt:lpstr>Caso 2:  Raices del Denominador Reales y Repetidas</vt:lpstr>
      <vt:lpstr>Caso 3:  Raices del Denominador Son complejas</vt:lpstr>
      <vt:lpstr>Caso 3:  Raices del Denominador Son complejas</vt:lpstr>
      <vt:lpstr>Transformada Inversa de Laplace</vt:lpstr>
      <vt:lpstr>La función de Transferencia</vt:lpstr>
      <vt:lpstr>Respuesta del Sistema a Escalón</vt:lpstr>
      <vt:lpstr>Función de Transferencia</vt:lpstr>
      <vt:lpstr>Ecuación diferencial a partir de Función de Transferencia</vt:lpstr>
      <vt:lpstr>Ecuación diferencial a partir de Función de Transferencia</vt:lpstr>
      <vt:lpstr>Circuitos Eléctricos</vt:lpstr>
      <vt:lpstr>Circuitos Eléctricos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Ecuaciones de Espacio Estado</vt:lpstr>
      <vt:lpstr>PowerPoint Presentation</vt:lpstr>
      <vt:lpstr>Un sistema digital</vt:lpstr>
      <vt:lpstr>¿Por qué Analógico? ¿Porqué digital?</vt:lpstr>
      <vt:lpstr>¿Por qué Analógico? ¿Porqué digital?</vt:lpstr>
      <vt:lpstr>La transformada Z</vt:lpstr>
      <vt:lpstr>La transformada Z</vt:lpstr>
      <vt:lpstr>La transformada Z</vt:lpstr>
      <vt:lpstr>La transformada Z de una sucesión</vt:lpstr>
      <vt:lpstr>La transformada Z – Tabla de Resumen</vt:lpstr>
      <vt:lpstr>La transformada Z – Teoremas</vt:lpstr>
      <vt:lpstr>La transformada inversa Z</vt:lpstr>
      <vt:lpstr>La transformada inversa Z – Método de Fracciones Parciales</vt:lpstr>
      <vt:lpstr>La transformada inversa Z – Método de Fracciones Parciales</vt:lpstr>
      <vt:lpstr>La transformada inversa Z – Método de Serie de Potencias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PowerPoint Presentation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PowerPoint Presentation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PowerPoint Presentation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PowerPoint Presentation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251</cp:revision>
  <dcterms:created xsi:type="dcterms:W3CDTF">2018-02-28T08:20:25Z</dcterms:created>
  <dcterms:modified xsi:type="dcterms:W3CDTF">2019-06-17T23:43:58Z</dcterms:modified>
</cp:coreProperties>
</file>